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726" r:id="rId3"/>
    <p:sldId id="1382" r:id="rId4"/>
    <p:sldId id="2227" r:id="rId5"/>
    <p:sldId id="2184" r:id="rId6"/>
    <p:sldId id="2186" r:id="rId7"/>
    <p:sldId id="2187" r:id="rId8"/>
    <p:sldId id="2188" r:id="rId9"/>
    <p:sldId id="2189" r:id="rId10"/>
    <p:sldId id="2190" r:id="rId11"/>
    <p:sldId id="2191" r:id="rId12"/>
    <p:sldId id="2192" r:id="rId13"/>
    <p:sldId id="2193" r:id="rId14"/>
    <p:sldId id="2194" r:id="rId15"/>
    <p:sldId id="2195" r:id="rId16"/>
    <p:sldId id="2196" r:id="rId17"/>
    <p:sldId id="2197" r:id="rId18"/>
    <p:sldId id="2198" r:id="rId19"/>
    <p:sldId id="2199" r:id="rId20"/>
    <p:sldId id="2228" r:id="rId21"/>
    <p:sldId id="2206" r:id="rId22"/>
    <p:sldId id="2207" r:id="rId23"/>
    <p:sldId id="2208" r:id="rId24"/>
    <p:sldId id="2210" r:id="rId25"/>
    <p:sldId id="2211" r:id="rId26"/>
    <p:sldId id="2212" r:id="rId27"/>
    <p:sldId id="2213" r:id="rId28"/>
    <p:sldId id="221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54" d="100"/>
          <a:sy n="54" d="100"/>
        </p:scale>
        <p:origin x="905" y="79"/>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6686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960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372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3040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7220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479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0339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26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26860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88675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3689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10/4/2023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378281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September 27</a:t>
            </a:r>
          </a:p>
          <a:p>
            <a:pPr marL="457200" lvl="1" indent="0">
              <a:buNone/>
            </a:pPr>
            <a:r>
              <a:rPr lang="en-US" dirty="0"/>
              <a:t>Get instructions for Assignment 4</a:t>
            </a:r>
          </a:p>
          <a:p>
            <a:pPr marL="0" indent="0">
              <a:buNone/>
            </a:pPr>
            <a:r>
              <a:rPr lang="en-US" dirty="0"/>
              <a:t>October 2</a:t>
            </a:r>
          </a:p>
          <a:p>
            <a:pPr marL="457200" lvl="1" indent="0">
              <a:buNone/>
            </a:pPr>
            <a:r>
              <a:rPr lang="en-US" dirty="0"/>
              <a:t>Discuss Assignment 3</a:t>
            </a:r>
          </a:p>
          <a:p>
            <a:pPr marL="457200" lvl="1" indent="0">
              <a:buNone/>
            </a:pPr>
            <a:r>
              <a:rPr lang="en-US" dirty="0"/>
              <a:t>Discuss Assignment 4</a:t>
            </a:r>
          </a:p>
          <a:p>
            <a:pPr marL="914400" lvl="2" indent="0">
              <a:buNone/>
            </a:pPr>
            <a:r>
              <a:rPr lang="en-US" dirty="0"/>
              <a:t>Get familiar with the Extract module</a:t>
            </a:r>
          </a:p>
          <a:p>
            <a:pPr marL="914400" lvl="2" indent="0">
              <a:buNone/>
            </a:pPr>
            <a:r>
              <a:rPr lang="en-US" dirty="0"/>
              <a:t>How do we interpret output numbers from a neural net?</a:t>
            </a:r>
          </a:p>
          <a:p>
            <a:pPr marL="0" indent="0">
              <a:buNone/>
            </a:pPr>
            <a:r>
              <a:rPr lang="en-US" dirty="0"/>
              <a:t>October 4</a:t>
            </a:r>
          </a:p>
          <a:p>
            <a:pPr marL="457200" lvl="1" indent="0">
              <a:buNone/>
            </a:pPr>
            <a:r>
              <a:rPr lang="en-US" dirty="0"/>
              <a:t>Submit Assignment 4 by 4pm on Canvas</a:t>
            </a:r>
          </a:p>
          <a:p>
            <a:pPr marL="457200" lvl="1" indent="0">
              <a:buNone/>
            </a:pPr>
            <a:r>
              <a:rPr lang="en-US" dirty="0"/>
              <a:t>Get instructions for Assignment 5</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Note how elaborate the output is.</a:t>
            </a:r>
          </a:p>
        </p:txBody>
      </p:sp>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pic>
        <p:nvPicPr>
          <p:cNvPr id="3" name="Content Placeholder 2">
            <a:extLst>
              <a:ext uri="{FF2B5EF4-FFF2-40B4-BE49-F238E27FC236}">
                <a16:creationId xmlns:a16="http://schemas.microsoft.com/office/drawing/2014/main" id="{2B1BA3D3-DBF5-4649-BC32-60E12BE34F4A}"/>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394917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pic>
        <p:nvPicPr>
          <p:cNvPr id="3" name="Content Placeholder 2">
            <a:extLst>
              <a:ext uri="{FF2B5EF4-FFF2-40B4-BE49-F238E27FC236}">
                <a16:creationId xmlns:a16="http://schemas.microsoft.com/office/drawing/2014/main" id="{9CF45186-C0A4-43D4-A8E8-44506CACFF60}"/>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27318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pic>
        <p:nvPicPr>
          <p:cNvPr id="3" name="Content Placeholder 2">
            <a:extLst>
              <a:ext uri="{FF2B5EF4-FFF2-40B4-BE49-F238E27FC236}">
                <a16:creationId xmlns:a16="http://schemas.microsoft.com/office/drawing/2014/main" id="{832E1371-A804-4CBF-A85F-797286584D87}"/>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25015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pic>
        <p:nvPicPr>
          <p:cNvPr id="3" name="Content Placeholder 2">
            <a:extLst>
              <a:ext uri="{FF2B5EF4-FFF2-40B4-BE49-F238E27FC236}">
                <a16:creationId xmlns:a16="http://schemas.microsoft.com/office/drawing/2014/main" id="{B1041314-73E6-4BE0-8A1B-9BE3BB86C98C}"/>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18318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Save the output as a html file</a:t>
            </a:r>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pic>
        <p:nvPicPr>
          <p:cNvPr id="3" name="Content Placeholder 2">
            <a:extLst>
              <a:ext uri="{FF2B5EF4-FFF2-40B4-BE49-F238E27FC236}">
                <a16:creationId xmlns:a16="http://schemas.microsoft.com/office/drawing/2014/main" id="{C46A3E46-116D-41A8-ADB6-E3063227E58B}"/>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64543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Create Transition Potential(s)</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pic>
        <p:nvPicPr>
          <p:cNvPr id="3" name="Content Placeholder 2">
            <a:extLst>
              <a:ext uri="{FF2B5EF4-FFF2-40B4-BE49-F238E27FC236}">
                <a16:creationId xmlns:a16="http://schemas.microsoft.com/office/drawing/2014/main" id="{BAC1E9DB-8E9B-407C-A659-D2C7100878B7}"/>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698102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Set Prediction Date as 1999. Click View/edit matrix.</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pic>
        <p:nvPicPr>
          <p:cNvPr id="3" name="Content Placeholder 2">
            <a:extLst>
              <a:ext uri="{FF2B5EF4-FFF2-40B4-BE49-F238E27FC236}">
                <a16:creationId xmlns:a16="http://schemas.microsoft.com/office/drawing/2014/main" id="{10142376-C704-43B6-93DE-0E317B290F71}"/>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11455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fontScale="90000"/>
          </a:bodyPr>
          <a:lstStyle/>
          <a:p>
            <a:r>
              <a:rPr lang="en-US" dirty="0"/>
              <a:t>Built Row means half of start Built will become Non-Built.</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3" name="Content Placeholder 2">
            <a:extLst>
              <a:ext uri="{FF2B5EF4-FFF2-40B4-BE49-F238E27FC236}">
                <a16:creationId xmlns:a16="http://schemas.microsoft.com/office/drawing/2014/main" id="{EA7D14D8-77A0-4BC6-A826-8113222F089A}"/>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921575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 Change Built Row then Save</a:t>
            </a: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pic>
        <p:nvPicPr>
          <p:cNvPr id="3" name="Content Placeholder 2">
            <a:extLst>
              <a:ext uri="{FF2B5EF4-FFF2-40B4-BE49-F238E27FC236}">
                <a16:creationId xmlns:a16="http://schemas.microsoft.com/office/drawing/2014/main" id="{22201FE2-4CE3-4DE7-BEA5-CD57C136FF6A}"/>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70178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Interpret Markov Matrix</a:t>
            </a:r>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pic>
        <p:nvPicPr>
          <p:cNvPr id="3" name="Content Placeholder 2">
            <a:extLst>
              <a:ext uri="{FF2B5EF4-FFF2-40B4-BE49-F238E27FC236}">
                <a16:creationId xmlns:a16="http://schemas.microsoft.com/office/drawing/2014/main" id="{22201FE2-4CE3-4DE7-BEA5-CD57C136FF6A}"/>
              </a:ext>
            </a:extLst>
          </p:cNvPr>
          <p:cNvPicPr>
            <a:picLocks noGrp="1" noChangeAspect="1"/>
          </p:cNvPicPr>
          <p:nvPr>
            <p:ph idx="1"/>
          </p:nvPr>
        </p:nvPicPr>
        <p:blipFill rotWithShape="1">
          <a:blip r:embed="rId2"/>
          <a:srcRect l="41110" t="19022" r="41857" b="61518"/>
          <a:stretch/>
        </p:blipFill>
        <p:spPr>
          <a:xfrm>
            <a:off x="108155" y="573992"/>
            <a:ext cx="4423306" cy="2842718"/>
          </a:xfrm>
          <a:prstGeom prst="rect">
            <a:avLst/>
          </a:prstGeom>
        </p:spPr>
      </p:pic>
      <p:sp>
        <p:nvSpPr>
          <p:cNvPr id="5" name="TextBox 4">
            <a:extLst>
              <a:ext uri="{FF2B5EF4-FFF2-40B4-BE49-F238E27FC236}">
                <a16:creationId xmlns:a16="http://schemas.microsoft.com/office/drawing/2014/main" id="{997D73E7-B722-436A-9910-AADD41AA732B}"/>
              </a:ext>
            </a:extLst>
          </p:cNvPr>
          <p:cNvSpPr txBox="1"/>
          <p:nvPr/>
        </p:nvSpPr>
        <p:spPr>
          <a:xfrm>
            <a:off x="176981" y="3441290"/>
            <a:ext cx="11997922" cy="2677656"/>
          </a:xfrm>
          <a:prstGeom prst="rect">
            <a:avLst/>
          </a:prstGeom>
          <a:noFill/>
        </p:spPr>
        <p:txBody>
          <a:bodyPr wrap="square" rtlCol="0">
            <a:spAutoFit/>
          </a:bodyPr>
          <a:lstStyle/>
          <a:p>
            <a:r>
              <a:rPr lang="en-US" sz="2400" dirty="0"/>
              <a:t>In a Markov Matrix:</a:t>
            </a:r>
          </a:p>
          <a:p>
            <a:r>
              <a:rPr lang="en-US" sz="2400" dirty="0"/>
              <a:t>Rows show the start categories that transition from the start time.</a:t>
            </a:r>
          </a:p>
          <a:p>
            <a:r>
              <a:rPr lang="en-US" sz="2400" dirty="0"/>
              <a:t>Columns show the categories that transition to the end time.</a:t>
            </a:r>
          </a:p>
          <a:p>
            <a:r>
              <a:rPr lang="en-US" sz="2400" i="1" dirty="0" err="1"/>
              <a:t>M</a:t>
            </a:r>
            <a:r>
              <a:rPr lang="en-US" sz="2400" i="1" baseline="-25000" dirty="0" err="1"/>
              <a:t>ij</a:t>
            </a:r>
            <a:r>
              <a:rPr lang="en-US" sz="2400" dirty="0"/>
              <a:t> = (Size of transition from category in row </a:t>
            </a:r>
            <a:r>
              <a:rPr lang="en-US" sz="2400" i="1" dirty="0" err="1"/>
              <a:t>i</a:t>
            </a:r>
            <a:r>
              <a:rPr lang="en-US" sz="2400" dirty="0"/>
              <a:t> to column </a:t>
            </a:r>
            <a:r>
              <a:rPr lang="en-US" sz="2400" i="1" dirty="0"/>
              <a:t>j</a:t>
            </a:r>
            <a:r>
              <a:rPr lang="en-US" sz="2400" dirty="0"/>
              <a:t>)/(Size of category in row </a:t>
            </a:r>
            <a:r>
              <a:rPr lang="en-US" sz="2400" i="1" dirty="0" err="1"/>
              <a:t>i</a:t>
            </a:r>
            <a:r>
              <a:rPr lang="en-US" sz="2400" dirty="0"/>
              <a:t>)</a:t>
            </a:r>
          </a:p>
          <a:p>
            <a:r>
              <a:rPr lang="en-US" sz="2400" dirty="0"/>
              <a:t>The entries in each </a:t>
            </a:r>
            <a:r>
              <a:rPr lang="en-US" sz="2400"/>
              <a:t>row sum to 1.</a:t>
            </a:r>
          </a:p>
          <a:p>
            <a:endParaRPr lang="en-US" sz="2400" dirty="0"/>
          </a:p>
          <a:p>
            <a:r>
              <a:rPr lang="en-US" sz="2400" dirty="0"/>
              <a:t>Markov shows an exponential decay of Non-Built, not an exponential growth of Built.</a:t>
            </a:r>
          </a:p>
        </p:txBody>
      </p:sp>
      <p:sp>
        <p:nvSpPr>
          <p:cNvPr id="6" name="Line Callout 1 2">
            <a:extLst>
              <a:ext uri="{FF2B5EF4-FFF2-40B4-BE49-F238E27FC236}">
                <a16:creationId xmlns:a16="http://schemas.microsoft.com/office/drawing/2014/main" id="{BC47A786-E136-4AF6-84F5-30D1BFB1907F}"/>
              </a:ext>
            </a:extLst>
          </p:cNvPr>
          <p:cNvSpPr/>
          <p:nvPr/>
        </p:nvSpPr>
        <p:spPr>
          <a:xfrm>
            <a:off x="4639616" y="943699"/>
            <a:ext cx="7134848" cy="1231644"/>
          </a:xfrm>
          <a:prstGeom prst="borderCallout1">
            <a:avLst>
              <a:gd name="adj1" fmla="val 48921"/>
              <a:gd name="adj2" fmla="val -57"/>
              <a:gd name="adj3" fmla="val 132518"/>
              <a:gd name="adj4" fmla="val -13229"/>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Size of Transition from Non-Built to Built as a proportion of Non-Built at start of each 14-year time interval.</a:t>
            </a:r>
          </a:p>
        </p:txBody>
      </p:sp>
      <p:sp>
        <p:nvSpPr>
          <p:cNvPr id="7" name="Line Callout 1 5">
            <a:extLst>
              <a:ext uri="{FF2B5EF4-FFF2-40B4-BE49-F238E27FC236}">
                <a16:creationId xmlns:a16="http://schemas.microsoft.com/office/drawing/2014/main" id="{D17F25B4-FFA4-4026-95DF-B546B2CF3965}"/>
              </a:ext>
            </a:extLst>
          </p:cNvPr>
          <p:cNvSpPr/>
          <p:nvPr/>
        </p:nvSpPr>
        <p:spPr>
          <a:xfrm>
            <a:off x="4639616" y="2300968"/>
            <a:ext cx="7134848" cy="1067171"/>
          </a:xfrm>
          <a:prstGeom prst="borderCallout1">
            <a:avLst>
              <a:gd name="adj1" fmla="val 49974"/>
              <a:gd name="adj2" fmla="val 0"/>
              <a:gd name="adj3" fmla="val 69656"/>
              <a:gd name="adj4" fmla="val -12827"/>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Size of Transition from Built to Built as a proportion of Built at start of each 14-year time interval.</a:t>
            </a:r>
          </a:p>
        </p:txBody>
      </p:sp>
    </p:spTree>
    <p:extLst>
      <p:ext uri="{BB962C8B-B14F-4D97-AF65-F5344CB8AC3E}">
        <p14:creationId xmlns:p14="http://schemas.microsoft.com/office/powerpoint/2010/main" val="91463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4</a:t>
            </a:r>
          </a:p>
        </p:txBody>
      </p:sp>
      <p:sp>
        <p:nvSpPr>
          <p:cNvPr id="3" name="Content Placeholder 2"/>
          <p:cNvSpPr>
            <a:spLocks noGrp="1"/>
          </p:cNvSpPr>
          <p:nvPr>
            <p:ph idx="1"/>
          </p:nvPr>
        </p:nvSpPr>
        <p:spPr>
          <a:xfrm>
            <a:off x="0" y="866274"/>
            <a:ext cx="12192000" cy="5991726"/>
          </a:xfrm>
        </p:spPr>
        <p:txBody>
          <a:bodyPr>
            <a:normAutofit fontScale="85000" lnSpcReduction="20000"/>
          </a:bodyPr>
          <a:lstStyle/>
          <a:p>
            <a:pPr marL="0" indent="0">
              <a:buNone/>
            </a:pPr>
            <a:r>
              <a:rPr lang="en-US" dirty="0"/>
              <a:t>Perform two runs with </a:t>
            </a:r>
            <a:r>
              <a:rPr lang="en-US" dirty="0" err="1"/>
              <a:t>TerrSet’s</a:t>
            </a:r>
            <a:r>
              <a:rPr lang="en-US" dirty="0"/>
              <a:t> Land Change Modeler (LCM) to simulate the transition from Non-Built to Built. For both runs, the Earlier land cover image is 1971Built1 and the Later the land cover image is 1985Built1. Do not ignore transitions less than 1000 cells. The only independent variable is elevation02. Use MLP to generate transition potential values for the transition from Non-Built to Built. For the first run, use the Markov matrix that derives from 1971-1985 to predict 1999. For the second run, use a Markov matrix that converts 0.6 of Non-Built to Built and 0 of Built to Non-Built to predict 1999. Use the three-way CROSSTAB including a mask to make validation maps for each run. Use REGRESS to plot the transition potential versus elevation02 with an appropriate mask. Submit exactly five slides as follows:</a:t>
            </a:r>
          </a:p>
          <a:p>
            <a:pPr marL="0" indent="0">
              <a:buNone/>
            </a:pPr>
            <a:r>
              <a:rPr lang="en-US" dirty="0"/>
              <a:t>The first slide gives the author(s) name(s).</a:t>
            </a:r>
          </a:p>
          <a:p>
            <a:pPr marL="0" indent="0">
              <a:buNone/>
            </a:pPr>
            <a:r>
              <a:rPr lang="en-US" dirty="0"/>
              <a:t>The second slide shows both validation maps from CROSSTAB that compares three maps with mask01. Describe how the Markov matrix for each run relates to the number of Misses, Hits, and False Alarms for each run. </a:t>
            </a:r>
          </a:p>
          <a:p>
            <a:pPr marL="0" indent="0">
              <a:buNone/>
            </a:pPr>
            <a:r>
              <a:rPr lang="en-US" dirty="0"/>
              <a:t>The third slide shows validation maps that the Land Change Modeler generates for each run. Describe the limitations of the validation maps from the Land Change Modeler.</a:t>
            </a:r>
          </a:p>
          <a:p>
            <a:pPr marL="0" indent="0">
              <a:buNone/>
            </a:pPr>
            <a:r>
              <a:rPr lang="en-US" dirty="0"/>
              <a:t>The fourth slide shows the elevation02 map, the transition potential map, and an appropriate mask to use with the REGRESS plot. Show the output from REGRESS. Describe why you used the mask that you did. Interpret the relationship among the four graphics on the fourth slide.</a:t>
            </a:r>
          </a:p>
          <a:p>
            <a:pPr marL="0" indent="0">
              <a:buNone/>
            </a:pPr>
            <a:r>
              <a:rPr lang="en-US" dirty="0"/>
              <a:t>The fifth slide compares the transition potential values from MLP to the suitability values from Assignment 2 run 1.</a:t>
            </a:r>
          </a:p>
        </p:txBody>
      </p:sp>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1089448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3" name="Content Placeholder 2">
            <a:extLst>
              <a:ext uri="{FF2B5EF4-FFF2-40B4-BE49-F238E27FC236}">
                <a16:creationId xmlns:a16="http://schemas.microsoft.com/office/drawing/2014/main" id="{7DB0BC67-A763-44EF-8DAA-5DBCBBBB4B4D}"/>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815033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What is the difference between two types of misses?</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pic>
        <p:nvPicPr>
          <p:cNvPr id="3" name="Content Placeholder 2">
            <a:extLst>
              <a:ext uri="{FF2B5EF4-FFF2-40B4-BE49-F238E27FC236}">
                <a16:creationId xmlns:a16="http://schemas.microsoft.com/office/drawing/2014/main" id="{E7A3CF4C-F8E4-4725-BF5D-2912D4C40FC2}"/>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108702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Edit matrix so 0.6 of start Non-Built becomes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pic>
        <p:nvPicPr>
          <p:cNvPr id="3" name="Content Placeholder 2">
            <a:extLst>
              <a:ext uri="{FF2B5EF4-FFF2-40B4-BE49-F238E27FC236}">
                <a16:creationId xmlns:a16="http://schemas.microsoft.com/office/drawing/2014/main" id="{3DF1371F-6EB9-41DA-8E16-FC13D229FB49}"/>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108940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3" name="Content Placeholder 2">
            <a:extLst>
              <a:ext uri="{FF2B5EF4-FFF2-40B4-BE49-F238E27FC236}">
                <a16:creationId xmlns:a16="http://schemas.microsoft.com/office/drawing/2014/main" id="{A2059543-BAC3-440F-A263-27A78F8E6EB7}"/>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711234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pic>
        <p:nvPicPr>
          <p:cNvPr id="3" name="Content Placeholder 2">
            <a:extLst>
              <a:ext uri="{FF2B5EF4-FFF2-40B4-BE49-F238E27FC236}">
                <a16:creationId xmlns:a16="http://schemas.microsoft.com/office/drawing/2014/main" id="{6CCA9F65-5E27-43C9-AA16-28421F4F0C79}"/>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614661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pic>
        <p:nvPicPr>
          <p:cNvPr id="3" name="Content Placeholder 2">
            <a:extLst>
              <a:ext uri="{FF2B5EF4-FFF2-40B4-BE49-F238E27FC236}">
                <a16:creationId xmlns:a16="http://schemas.microsoft.com/office/drawing/2014/main" id="{34D1C0E6-5197-4015-9E8A-FF6CF44DE5EA}"/>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306234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pic>
        <p:nvPicPr>
          <p:cNvPr id="3" name="Content Placeholder 2">
            <a:extLst>
              <a:ext uri="{FF2B5EF4-FFF2-40B4-BE49-F238E27FC236}">
                <a16:creationId xmlns:a16="http://schemas.microsoft.com/office/drawing/2014/main" id="{252AFD43-D170-4AC7-A730-08F97EE5C3C6}"/>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01578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pic>
        <p:nvPicPr>
          <p:cNvPr id="3" name="Content Placeholder 2">
            <a:extLst>
              <a:ext uri="{FF2B5EF4-FFF2-40B4-BE49-F238E27FC236}">
                <a16:creationId xmlns:a16="http://schemas.microsoft.com/office/drawing/2014/main" id="{D408C505-2ED7-40EE-9FEF-0FA2018994C6}"/>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385147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180433" y="145267"/>
            <a:ext cx="11796800" cy="6462400"/>
          </a:xfrm>
          <a:prstGeom prst="rect">
            <a:avLst/>
          </a:prstGeom>
        </p:spPr>
        <p:txBody>
          <a:bodyPr spcFirstLastPara="1" wrap="square" lIns="121900" tIns="121900" rIns="121900" bIns="121900" anchor="t" anchorCtr="0">
            <a:normAutofit fontScale="92500" lnSpcReduction="10000"/>
          </a:bodyPr>
          <a:lstStyle/>
          <a:p>
            <a:pPr marL="609585" indent="0"/>
            <a:r>
              <a:rPr lang="en" sz="1867" b="1" dirty="0">
                <a:solidFill>
                  <a:schemeClr val="accent2"/>
                </a:solidFill>
              </a:rPr>
              <a:t>Rubric for assignment 4 </a:t>
            </a:r>
            <a:endParaRPr sz="1867" b="1" dirty="0">
              <a:solidFill>
                <a:schemeClr val="accent2"/>
              </a:solidFill>
            </a:endParaRPr>
          </a:p>
          <a:p>
            <a:pPr marL="609585" indent="0" algn="just"/>
            <a:endParaRPr sz="2133" b="1" dirty="0">
              <a:solidFill>
                <a:srgbClr val="FF0000"/>
              </a:solidFill>
            </a:endParaRPr>
          </a:p>
          <a:p>
            <a:pPr marL="304792" indent="-253994" algn="just">
              <a:buSzPts val="1200"/>
              <a:buAutoNum type="arabicPeriod"/>
            </a:pPr>
            <a:r>
              <a:rPr lang="en-US" sz="2133" b="1" dirty="0">
                <a:solidFill>
                  <a:schemeClr val="accent2"/>
                </a:solidFill>
              </a:rPr>
              <a:t>Submit exactly one slide </a:t>
            </a:r>
            <a:r>
              <a:rPr lang="en-US" sz="2133" b="1" dirty="0">
                <a:solidFill>
                  <a:schemeClr val="dk1"/>
                </a:solidFill>
              </a:rPr>
              <a:t>with your name(s).</a:t>
            </a:r>
            <a:r>
              <a:rPr lang="en-US" sz="2133" b="1" dirty="0"/>
              <a:t> </a:t>
            </a:r>
            <a:r>
              <a:rPr lang="en-US" sz="2133" b="1" dirty="0">
                <a:solidFill>
                  <a:srgbClr val="FF0000"/>
                </a:solidFill>
              </a:rPr>
              <a:t>5 points</a:t>
            </a:r>
          </a:p>
          <a:p>
            <a:pPr marL="304792" indent="-253994" algn="just">
              <a:buSzPts val="1200"/>
              <a:buAutoNum type="arabicPeriod"/>
            </a:pPr>
            <a:endParaRPr lang="en-US" sz="2133" b="1" dirty="0">
              <a:solidFill>
                <a:srgbClr val="FF0000"/>
              </a:solidFill>
            </a:endParaRPr>
          </a:p>
          <a:p>
            <a:pPr marL="304792" indent="-253994" algn="just">
              <a:buClr>
                <a:schemeClr val="dk1"/>
              </a:buClr>
              <a:buSzPts val="1200"/>
              <a:buAutoNum type="arabicPeriod"/>
            </a:pPr>
            <a:r>
              <a:rPr lang="en" sz="2133" b="1" dirty="0">
                <a:solidFill>
                  <a:schemeClr val="dk1"/>
                </a:solidFill>
              </a:rPr>
              <a:t>Submit exactly one that includes the following bullets. </a:t>
            </a:r>
            <a:r>
              <a:rPr lang="en" sz="2133" b="1" dirty="0">
                <a:solidFill>
                  <a:srgbClr val="FF0000"/>
                </a:solidFill>
              </a:rPr>
              <a:t>35 points</a:t>
            </a:r>
            <a:endParaRPr sz="2133" b="1" dirty="0">
              <a:solidFill>
                <a:schemeClr val="dk1"/>
              </a:solidFill>
            </a:endParaRPr>
          </a:p>
          <a:p>
            <a:pPr marL="609585" indent="-397923" algn="just">
              <a:buClr>
                <a:schemeClr val="accent2"/>
              </a:buClr>
              <a:buSzPts val="1100"/>
              <a:buAutoNum type="alphaLcParenR"/>
            </a:pPr>
            <a:r>
              <a:rPr lang="en" sz="1867" dirty="0">
                <a:solidFill>
                  <a:schemeClr val="accent2"/>
                </a:solidFill>
              </a:rPr>
              <a:t>The validation maps from CROSSTAB which compare three maps with mask01. </a:t>
            </a:r>
            <a:r>
              <a:rPr lang="en" sz="1867" dirty="0">
                <a:solidFill>
                  <a:srgbClr val="FF0000"/>
                </a:solidFill>
              </a:rPr>
              <a:t>30 points</a:t>
            </a:r>
            <a:endParaRPr sz="1467" dirty="0">
              <a:solidFill>
                <a:schemeClr val="accent2"/>
              </a:solidFill>
            </a:endParaRPr>
          </a:p>
          <a:p>
            <a:pPr marL="609585" indent="-397923" algn="just">
              <a:buClr>
                <a:schemeClr val="accent2"/>
              </a:buClr>
              <a:buSzPts val="1100"/>
              <a:buAutoNum type="alphaLcParenR"/>
            </a:pPr>
            <a:r>
              <a:rPr lang="en" sz="1867" dirty="0">
                <a:solidFill>
                  <a:schemeClr val="accent2"/>
                </a:solidFill>
              </a:rPr>
              <a:t>A paragraph that describes how the Markov matrix for each run relates to the </a:t>
            </a:r>
            <a:endParaRPr sz="1867" dirty="0">
              <a:solidFill>
                <a:schemeClr val="accent2"/>
              </a:solidFill>
            </a:endParaRPr>
          </a:p>
          <a:p>
            <a:pPr marL="609585" indent="0" algn="just"/>
            <a:r>
              <a:rPr lang="en" sz="1867" dirty="0">
                <a:solidFill>
                  <a:schemeClr val="accent2"/>
                </a:solidFill>
              </a:rPr>
              <a:t>number of Misses, Hits, and False Alarms for each run. </a:t>
            </a:r>
            <a:r>
              <a:rPr lang="en" sz="1867" dirty="0">
                <a:solidFill>
                  <a:srgbClr val="FF0000"/>
                </a:solidFill>
              </a:rPr>
              <a:t>5 points</a:t>
            </a:r>
            <a:endParaRPr sz="1867" dirty="0">
              <a:solidFill>
                <a:schemeClr val="accent2"/>
              </a:solidFill>
            </a:endParaRPr>
          </a:p>
          <a:p>
            <a:pPr marL="1828754" indent="0" algn="just"/>
            <a:r>
              <a:rPr lang="en" sz="1867" dirty="0">
                <a:solidFill>
                  <a:schemeClr val="accent2"/>
                </a:solidFill>
              </a:rPr>
              <a:t> </a:t>
            </a:r>
            <a:endParaRPr sz="1867" dirty="0">
              <a:solidFill>
                <a:schemeClr val="accent2"/>
              </a:solidFill>
            </a:endParaRPr>
          </a:p>
          <a:p>
            <a:pPr marL="0" indent="0" algn="just"/>
            <a:r>
              <a:rPr lang="en" sz="2133" b="1" dirty="0">
                <a:solidFill>
                  <a:schemeClr val="accent2"/>
                </a:solidFill>
              </a:rPr>
              <a:t>3.  Submit exactly one slide that includes the following bullets. </a:t>
            </a:r>
            <a:r>
              <a:rPr lang="en" sz="2133" b="1" dirty="0">
                <a:solidFill>
                  <a:srgbClr val="FF0000"/>
                </a:solidFill>
              </a:rPr>
              <a:t>25 points</a:t>
            </a:r>
            <a:endParaRPr sz="2133" b="1" dirty="0">
              <a:solidFill>
                <a:schemeClr val="accent2"/>
              </a:solidFill>
            </a:endParaRPr>
          </a:p>
          <a:p>
            <a:pPr marL="609585" indent="-397923" algn="just">
              <a:buClr>
                <a:schemeClr val="accent2"/>
              </a:buClr>
              <a:buSzPts val="1100"/>
              <a:buAutoNum type="alphaLcParenR"/>
            </a:pPr>
            <a:r>
              <a:rPr lang="en" sz="1867" dirty="0">
                <a:solidFill>
                  <a:schemeClr val="accent2"/>
                </a:solidFill>
              </a:rPr>
              <a:t>A group of validation maps that the LCM generates for each run. </a:t>
            </a:r>
            <a:r>
              <a:rPr lang="en" sz="1867" dirty="0">
                <a:solidFill>
                  <a:srgbClr val="FF0000"/>
                </a:solidFill>
              </a:rPr>
              <a:t>20 points</a:t>
            </a:r>
            <a:endParaRPr sz="1867" dirty="0">
              <a:solidFill>
                <a:srgbClr val="FF0000"/>
              </a:solidFill>
            </a:endParaRPr>
          </a:p>
          <a:p>
            <a:pPr marL="609585" indent="-397923" algn="just">
              <a:buClr>
                <a:schemeClr val="accent2"/>
              </a:buClr>
              <a:buSzPts val="1100"/>
              <a:buAutoNum type="alphaLcParenR"/>
            </a:pPr>
            <a:r>
              <a:rPr lang="en" sz="1867" dirty="0">
                <a:solidFill>
                  <a:schemeClr val="accent2"/>
                </a:solidFill>
              </a:rPr>
              <a:t>A paragraph that describes the limitations of the validation maps from the Land Change Modeler(LCM). </a:t>
            </a:r>
            <a:r>
              <a:rPr lang="en" sz="1867" dirty="0">
                <a:solidFill>
                  <a:srgbClr val="FF0000"/>
                </a:solidFill>
              </a:rPr>
              <a:t>5 points</a:t>
            </a:r>
            <a:endParaRPr sz="1867" dirty="0">
              <a:solidFill>
                <a:schemeClr val="accent2"/>
              </a:solidFill>
            </a:endParaRPr>
          </a:p>
          <a:p>
            <a:pPr marL="609585" indent="0" algn="just"/>
            <a:endParaRPr sz="1867" dirty="0">
              <a:solidFill>
                <a:schemeClr val="accent2"/>
              </a:solidFill>
            </a:endParaRPr>
          </a:p>
          <a:p>
            <a:pPr marL="609585" indent="-609585" algn="just"/>
            <a:r>
              <a:rPr lang="en" sz="2133" b="1" dirty="0">
                <a:solidFill>
                  <a:schemeClr val="accent2"/>
                </a:solidFill>
              </a:rPr>
              <a:t>4. Submit exactly one slide that includes the following bullets. </a:t>
            </a:r>
            <a:r>
              <a:rPr lang="en" sz="2133" b="1" dirty="0">
                <a:solidFill>
                  <a:srgbClr val="FF0000"/>
                </a:solidFill>
              </a:rPr>
              <a:t>20 points</a:t>
            </a:r>
            <a:endParaRPr sz="2133" b="1" dirty="0">
              <a:solidFill>
                <a:schemeClr val="accent2"/>
              </a:solidFill>
            </a:endParaRPr>
          </a:p>
          <a:p>
            <a:pPr marL="609585" indent="-397923" algn="just">
              <a:buClr>
                <a:schemeClr val="accent2"/>
              </a:buClr>
              <a:buSzPts val="1100"/>
              <a:buAutoNum type="alphaLcParenR"/>
            </a:pPr>
            <a:r>
              <a:rPr lang="en" sz="1867" dirty="0">
                <a:solidFill>
                  <a:schemeClr val="accent2"/>
                </a:solidFill>
              </a:rPr>
              <a:t>A group of an elevation 02 map, the transition potential map, and an appropriate mask to use with the REGRESS plot. </a:t>
            </a:r>
            <a:r>
              <a:rPr lang="en" sz="1867" dirty="0">
                <a:solidFill>
                  <a:srgbClr val="FF0000"/>
                </a:solidFill>
              </a:rPr>
              <a:t>5 points</a:t>
            </a:r>
            <a:endParaRPr sz="1867" dirty="0">
              <a:solidFill>
                <a:schemeClr val="accent2"/>
              </a:solidFill>
            </a:endParaRPr>
          </a:p>
          <a:p>
            <a:pPr marL="609585" indent="-397923" algn="just">
              <a:buClr>
                <a:schemeClr val="accent2"/>
              </a:buClr>
              <a:buSzPts val="1100"/>
              <a:buAutoNum type="alphaLcParenR"/>
            </a:pPr>
            <a:r>
              <a:rPr lang="en" sz="1867" dirty="0">
                <a:solidFill>
                  <a:schemeClr val="accent2"/>
                </a:solidFill>
              </a:rPr>
              <a:t>A clipboard of output from REGRESS. </a:t>
            </a:r>
            <a:r>
              <a:rPr lang="en" sz="1867" dirty="0">
                <a:solidFill>
                  <a:srgbClr val="FF0000"/>
                </a:solidFill>
              </a:rPr>
              <a:t>5 points</a:t>
            </a:r>
            <a:endParaRPr sz="1867" dirty="0">
              <a:solidFill>
                <a:schemeClr val="accent2"/>
              </a:solidFill>
            </a:endParaRPr>
          </a:p>
          <a:p>
            <a:pPr marL="609585" indent="-397923" algn="just">
              <a:buClr>
                <a:schemeClr val="accent2"/>
              </a:buClr>
              <a:buSzPts val="1100"/>
              <a:buAutoNum type="alphaLcParenR"/>
            </a:pPr>
            <a:r>
              <a:rPr lang="en" sz="1867" dirty="0">
                <a:solidFill>
                  <a:schemeClr val="accent2"/>
                </a:solidFill>
              </a:rPr>
              <a:t>A paragraph that describes why you used the mask that you did. </a:t>
            </a:r>
            <a:r>
              <a:rPr lang="en" sz="1867" dirty="0">
                <a:solidFill>
                  <a:srgbClr val="FF0000"/>
                </a:solidFill>
              </a:rPr>
              <a:t>5 points</a:t>
            </a:r>
            <a:endParaRPr sz="1867" dirty="0">
              <a:solidFill>
                <a:schemeClr val="accent2"/>
              </a:solidFill>
            </a:endParaRPr>
          </a:p>
          <a:p>
            <a:pPr marL="609585" indent="-397923" algn="just">
              <a:buClr>
                <a:schemeClr val="accent2"/>
              </a:buClr>
              <a:buSzPts val="1100"/>
              <a:buAutoNum type="alphaLcParenR"/>
            </a:pPr>
            <a:r>
              <a:rPr lang="en" sz="1867" dirty="0">
                <a:solidFill>
                  <a:schemeClr val="accent2"/>
                </a:solidFill>
              </a:rPr>
              <a:t>A paragraph that interprets the relationship between bullet 4(a) and bullet 4(b). </a:t>
            </a:r>
            <a:r>
              <a:rPr lang="en" sz="1867" dirty="0">
                <a:solidFill>
                  <a:srgbClr val="FF0000"/>
                </a:solidFill>
              </a:rPr>
              <a:t>5 points</a:t>
            </a:r>
            <a:endParaRPr sz="1867" dirty="0">
              <a:solidFill>
                <a:schemeClr val="accent2"/>
              </a:solidFill>
            </a:endParaRPr>
          </a:p>
          <a:p>
            <a:pPr marL="0" indent="0" algn="just">
              <a:lnSpc>
                <a:spcPct val="115000"/>
              </a:lnSpc>
              <a:buClr>
                <a:schemeClr val="dk1"/>
              </a:buClr>
              <a:buSzPts val="1100"/>
            </a:pPr>
            <a:endParaRPr sz="1867" b="1" dirty="0">
              <a:solidFill>
                <a:schemeClr val="accent2"/>
              </a:solidFill>
            </a:endParaRPr>
          </a:p>
          <a:p>
            <a:pPr marL="0" indent="0" algn="just">
              <a:lnSpc>
                <a:spcPct val="115000"/>
              </a:lnSpc>
              <a:buClr>
                <a:schemeClr val="dk1"/>
              </a:buClr>
              <a:buSzPts val="1100"/>
            </a:pPr>
            <a:r>
              <a:rPr lang="en" sz="2133" b="1" dirty="0">
                <a:solidFill>
                  <a:schemeClr val="accent2"/>
                </a:solidFill>
              </a:rPr>
              <a:t>5. Submit exactly one slide with </a:t>
            </a:r>
            <a:r>
              <a:rPr lang="en-US" sz="2133" b="1" dirty="0">
                <a:solidFill>
                  <a:schemeClr val="accent2"/>
                </a:solidFill>
              </a:rPr>
              <a:t>a</a:t>
            </a:r>
            <a:r>
              <a:rPr lang="en" sz="2133" b="1" dirty="0">
                <a:solidFill>
                  <a:schemeClr val="accent2"/>
                </a:solidFill>
              </a:rPr>
              <a:t> paragraph that compares the transition potential values from MLP to the suitability values from Assignment 2 run 1. </a:t>
            </a:r>
            <a:r>
              <a:rPr lang="en" sz="2133" b="1" dirty="0">
                <a:solidFill>
                  <a:srgbClr val="FF0000"/>
                </a:solidFill>
              </a:rPr>
              <a:t>10 points</a:t>
            </a:r>
            <a:endParaRPr sz="2133" b="1" dirty="0">
              <a:solidFill>
                <a:schemeClr val="accent2"/>
              </a:solidFill>
            </a:endParaRPr>
          </a:p>
          <a:p>
            <a:pPr marL="609585" indent="-609585" algn="just"/>
            <a:endParaRPr sz="1867" dirty="0">
              <a:solidFill>
                <a:schemeClr val="accent2"/>
              </a:solidFill>
            </a:endParaRPr>
          </a:p>
          <a:p>
            <a:pPr marL="609585" indent="-609585" algn="just"/>
            <a:r>
              <a:rPr lang="en" sz="2133" b="1" dirty="0">
                <a:solidFill>
                  <a:schemeClr val="dk1"/>
                </a:solidFill>
              </a:rPr>
              <a:t>6. Bonus. </a:t>
            </a:r>
            <a:r>
              <a:rPr lang="en" sz="2133" b="1" dirty="0">
                <a:solidFill>
                  <a:srgbClr val="FF0000"/>
                </a:solidFill>
              </a:rPr>
              <a:t>5 points</a:t>
            </a:r>
            <a:endParaRPr sz="2133"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pic>
        <p:nvPicPr>
          <p:cNvPr id="6" name="Content Placeholder 5">
            <a:extLst>
              <a:ext uri="{FF2B5EF4-FFF2-40B4-BE49-F238E27FC236}">
                <a16:creationId xmlns:a16="http://schemas.microsoft.com/office/drawing/2014/main" id="{3B1A3DD0-00FC-4CA5-8103-C0160EAA6ECC}"/>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12007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Keep the default to not ignore transitions less than …</a:t>
            </a:r>
          </a:p>
        </p:txBody>
      </p:sp>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pic>
        <p:nvPicPr>
          <p:cNvPr id="3" name="Content Placeholder 2">
            <a:extLst>
              <a:ext uri="{FF2B5EF4-FFF2-40B4-BE49-F238E27FC236}">
                <a16:creationId xmlns:a16="http://schemas.microsoft.com/office/drawing/2014/main" id="{E840D4DC-7327-4D32-B8C2-F9F928098A43}"/>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93569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Use elevation02 as the independent variable</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pic>
        <p:nvPicPr>
          <p:cNvPr id="3" name="Content Placeholder 2">
            <a:extLst>
              <a:ext uri="{FF2B5EF4-FFF2-40B4-BE49-F238E27FC236}">
                <a16:creationId xmlns:a16="http://schemas.microsoft.com/office/drawing/2014/main" id="{284C9105-D6FA-459A-A8FD-043AAF41EA23}"/>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15020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Use MLP with the default parameters</a:t>
            </a:r>
          </a:p>
        </p:txBody>
      </p:sp>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pic>
        <p:nvPicPr>
          <p:cNvPr id="3" name="Content Placeholder 2">
            <a:extLst>
              <a:ext uri="{FF2B5EF4-FFF2-40B4-BE49-F238E27FC236}">
                <a16:creationId xmlns:a16="http://schemas.microsoft.com/office/drawing/2014/main" id="{8C4D926D-7DCE-402F-A786-2FE45F13D8F3}"/>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4038127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pic>
        <p:nvPicPr>
          <p:cNvPr id="3" name="Content Placeholder 2">
            <a:extLst>
              <a:ext uri="{FF2B5EF4-FFF2-40B4-BE49-F238E27FC236}">
                <a16:creationId xmlns:a16="http://schemas.microsoft.com/office/drawing/2014/main" id="{B28CF765-A4B9-44F9-AACA-910A03035121}"/>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91661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fontScale="90000"/>
          </a:bodyPr>
          <a:lstStyle/>
          <a:p>
            <a:r>
              <a:rPr lang="en-US" dirty="0"/>
              <a:t>Note why MLP stops, which is likely at 10000 iterations</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pic>
        <p:nvPicPr>
          <p:cNvPr id="3" name="Content Placeholder 2">
            <a:extLst>
              <a:ext uri="{FF2B5EF4-FFF2-40B4-BE49-F238E27FC236}">
                <a16:creationId xmlns:a16="http://schemas.microsoft.com/office/drawing/2014/main" id="{3D5F36BF-8952-4A38-AD3E-63C59C6BBD4F}"/>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762796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3480</TotalTime>
  <Words>867</Words>
  <Application>Microsoft Office PowerPoint</Application>
  <PresentationFormat>Widescreen</PresentationFormat>
  <Paragraphs>99</Paragraphs>
  <Slides>27</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Calibri Light</vt:lpstr>
      <vt:lpstr>Office Theme</vt:lpstr>
      <vt:lpstr>Simple Light</vt:lpstr>
      <vt:lpstr>Agenda for GEOG260/360 GIS &amp; Land Change Models</vt:lpstr>
      <vt:lpstr>Assignment 4</vt:lpstr>
      <vt:lpstr>PowerPoint Presentation</vt:lpstr>
      <vt:lpstr>Assignment 4</vt:lpstr>
      <vt:lpstr>Keep the default to not ignore transitions less than …</vt:lpstr>
      <vt:lpstr>Use elevation02 as the independent variable</vt:lpstr>
      <vt:lpstr>Use MLP with the default parameters</vt:lpstr>
      <vt:lpstr>Assignment 4</vt:lpstr>
      <vt:lpstr>Note why MLP stops, which is likely at 10000 iterations</vt:lpstr>
      <vt:lpstr>Note how elaborate the output is.</vt:lpstr>
      <vt:lpstr>Assignment 4</vt:lpstr>
      <vt:lpstr>Assignment 4</vt:lpstr>
      <vt:lpstr>Assignment 4</vt:lpstr>
      <vt:lpstr>Save the output as a html file</vt:lpstr>
      <vt:lpstr>Create Transition Potential(s)</vt:lpstr>
      <vt:lpstr>Set Prediction Date as 1999. Click View/edit matrix.</vt:lpstr>
      <vt:lpstr>Built Row means half of start Built will become Non-Built.</vt:lpstr>
      <vt:lpstr>Assignment 4 Change Built Row then Save</vt:lpstr>
      <vt:lpstr>Interpret Markov Matrix</vt:lpstr>
      <vt:lpstr>Assignment 4</vt:lpstr>
      <vt:lpstr>What is the difference between two types of misses?</vt:lpstr>
      <vt:lpstr>Edit matrix so 0.6 of start Non-Built becomes Built</vt:lpstr>
      <vt:lpstr>Assignment 4</vt:lpstr>
      <vt:lpstr>Assignment 4</vt:lpstr>
      <vt:lpstr>Assignment 4</vt:lpstr>
      <vt:lpstr>Assignment 4</vt:lpstr>
      <vt:lpstr>Assignment 4</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Adeline Akansobe</cp:lastModifiedBy>
  <cp:revision>501</cp:revision>
  <dcterms:created xsi:type="dcterms:W3CDTF">2019-08-14T08:35:27Z</dcterms:created>
  <dcterms:modified xsi:type="dcterms:W3CDTF">2023-10-04T14:11:11Z</dcterms:modified>
</cp:coreProperties>
</file>